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5"/>
  </p:notesMasterIdLst>
  <p:sldIdLst>
    <p:sldId id="256" r:id="rId2"/>
    <p:sldId id="266" r:id="rId3"/>
    <p:sldId id="384" r:id="rId4"/>
    <p:sldId id="385" r:id="rId5"/>
    <p:sldId id="386" r:id="rId6"/>
    <p:sldId id="387" r:id="rId7"/>
    <p:sldId id="388" r:id="rId8"/>
    <p:sldId id="389" r:id="rId9"/>
    <p:sldId id="390" r:id="rId10"/>
    <p:sldId id="391" r:id="rId11"/>
    <p:sldId id="394" r:id="rId12"/>
    <p:sldId id="392" r:id="rId13"/>
    <p:sldId id="39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CC3300"/>
    <a:srgbClr val="FF66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777" autoAdjust="0"/>
    <p:restoredTop sz="95133" autoAdjust="0"/>
  </p:normalViewPr>
  <p:slideViewPr>
    <p:cSldViewPr>
      <p:cViewPr varScale="1">
        <p:scale>
          <a:sx n="104" d="100"/>
          <a:sy n="104" d="100"/>
        </p:scale>
        <p:origin x="-8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33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505-4EC7-9AD3-204770833663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05-4EC7-9AD3-204770833663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05-4EC7-9AD3-204770833663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05-4EC7-9AD3-204770833663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505-4EC7-9AD3-204770833663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505-4EC7-9AD3-204770833663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№4</c:v>
                </c:pt>
                <c:pt idx="1">
                  <c:v>СОШ №8</c:v>
                </c:pt>
                <c:pt idx="2">
                  <c:v>Лицей №12</c:v>
                </c:pt>
                <c:pt idx="3">
                  <c:v>СОШ №10</c:v>
                </c:pt>
                <c:pt idx="4">
                  <c:v>СОШ №2</c:v>
                </c:pt>
                <c:pt idx="5">
                  <c:v>СОШ №5</c:v>
                </c:pt>
                <c:pt idx="6">
                  <c:v>СОШ №6</c:v>
                </c:pt>
                <c:pt idx="7">
                  <c:v>СОШ №3</c:v>
                </c:pt>
                <c:pt idx="8">
                  <c:v>СОШ №7</c:v>
                </c:pt>
                <c:pt idx="9">
                  <c:v>Гимназия №11</c:v>
                </c:pt>
                <c:pt idx="10">
                  <c:v>СОШ №13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0.92</c:v>
                </c:pt>
                <c:pt idx="1">
                  <c:v>0.91</c:v>
                </c:pt>
                <c:pt idx="2">
                  <c:v>0.89000000000000024</c:v>
                </c:pt>
                <c:pt idx="3">
                  <c:v>0.87000000000000022</c:v>
                </c:pt>
                <c:pt idx="4">
                  <c:v>0.84000000000000019</c:v>
                </c:pt>
                <c:pt idx="5">
                  <c:v>0.84000000000000019</c:v>
                </c:pt>
                <c:pt idx="6">
                  <c:v>0.82000000000000017</c:v>
                </c:pt>
                <c:pt idx="7">
                  <c:v>0.79</c:v>
                </c:pt>
                <c:pt idx="8">
                  <c:v>0.74000000000000021</c:v>
                </c:pt>
                <c:pt idx="9">
                  <c:v>0.68000000000000038</c:v>
                </c:pt>
                <c:pt idx="10">
                  <c:v>0.61000000000000021</c:v>
                </c:pt>
                <c:pt idx="11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505-4EC7-9AD3-204770833663}"/>
            </c:ext>
          </c:extLst>
        </c:ser>
        <c:axId val="74377088"/>
        <c:axId val="74378624"/>
      </c:barChart>
      <c:catAx>
        <c:axId val="74377088"/>
        <c:scaling>
          <c:orientation val="minMax"/>
        </c:scaling>
        <c:axPos val="b"/>
        <c:numFmt formatCode="General" sourceLinked="0"/>
        <c:tickLblPos val="nextTo"/>
        <c:crossAx val="74378624"/>
        <c:crosses val="autoZero"/>
        <c:auto val="1"/>
        <c:lblAlgn val="ctr"/>
        <c:lblOffset val="100"/>
      </c:catAx>
      <c:valAx>
        <c:axId val="7437862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7437708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5.5508929177102003E-4"/>
                  <c:y val="7.1263015228216519E-4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33-4A3F-AD06-48777CC66842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33-4A3F-AD06-48777CC66842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33-4A3F-AD06-48777CC66842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33-4A3F-AD06-48777CC66842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33-4A3F-AD06-48777CC66842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B33-4A3F-AD06-48777CC66842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B33-4A3F-AD06-48777CC66842}"/>
                </c:ext>
              </c:extLst>
            </c:dLbl>
            <c:dLbl>
              <c:idx val="7"/>
              <c:layout>
                <c:manualLayout>
                  <c:x val="-5.0185252955847734E-2"/>
                  <c:y val="4.774678414130043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B33-4A3F-AD06-48777CC66842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B33-4A3F-AD06-48777CC66842}"/>
                </c:ext>
              </c:extLst>
            </c:dLbl>
            <c:dLbl>
              <c:idx val="9"/>
              <c:layout>
                <c:manualLayout>
                  <c:x val="-4.8791218151518663E-2"/>
                  <c:y val="2.3873392070650219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B33-4A3F-AD06-48777CC66842}"/>
                </c:ext>
              </c:extLst>
            </c:dLbl>
            <c:dLbl>
              <c:idx val="10"/>
              <c:layout>
                <c:manualLayout>
                  <c:x val="-4.3215078934202213E-2"/>
                  <c:y val="2.3873392070650219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B33-4A3F-AD06-48777CC66842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B33-4A3F-AD06-48777CC66842}"/>
                </c:ext>
              </c:extLst>
            </c:dLbl>
            <c:dLbl>
              <c:idx val="1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B33-4A3F-AD06-48777CC66842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B33-4A3F-AD06-48777CC66842}"/>
                </c:ext>
              </c:extLst>
            </c:dLbl>
            <c:dLbl>
              <c:idx val="1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B33-4A3F-AD06-48777CC66842}"/>
                </c:ext>
              </c:extLst>
            </c:dLbl>
            <c:dLbl>
              <c:idx val="1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B33-4A3F-AD06-48777CC66842}"/>
                </c:ext>
              </c:extLst>
            </c:dLbl>
            <c:dLbl>
              <c:idx val="1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B33-4A3F-AD06-48777CC66842}"/>
                </c:ext>
              </c:extLst>
            </c:dLbl>
            <c:dLbl>
              <c:idx val="17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B33-4A3F-AD06-48777CC66842}"/>
                </c:ext>
              </c:extLst>
            </c:dLbl>
            <c:dLbl>
              <c:idx val="18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B33-4A3F-AD06-48777CC668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Лист1!$A$2:$A$19</c:f>
              <c:strCache>
                <c:ptCount val="17"/>
                <c:pt idx="0">
                  <c:v>Федотовская ООШ</c:v>
                </c:pt>
                <c:pt idx="1">
                  <c:v>Сугушлинская ООШ</c:v>
                </c:pt>
                <c:pt idx="2">
                  <c:v>Н.Серёжкинская ООШ</c:v>
                </c:pt>
                <c:pt idx="3">
                  <c:v>Н – Чершелинская ООШ</c:v>
                </c:pt>
                <c:pt idx="4">
                  <c:v>Урдалинская ООШ</c:v>
                </c:pt>
                <c:pt idx="5">
                  <c:v>Тимяшевская СОШ</c:v>
                </c:pt>
                <c:pt idx="6">
                  <c:v>Ст – Иштерякская ООШ</c:v>
                </c:pt>
                <c:pt idx="7">
                  <c:v>Керлигачская ООШ</c:v>
                </c:pt>
                <c:pt idx="8">
                  <c:v>Куакбашская ООШ</c:v>
                </c:pt>
                <c:pt idx="9">
                  <c:v>Ивановская ООШ</c:v>
                </c:pt>
                <c:pt idx="10">
                  <c:v>Сарабикуловская ООШ</c:v>
                </c:pt>
                <c:pt idx="11">
                  <c:v>Шугуровская СОШ</c:v>
                </c:pt>
                <c:pt idx="12">
                  <c:v>Старо - Кувакская СОШ</c:v>
                </c:pt>
                <c:pt idx="13">
                  <c:v>Подлесная ООШ</c:v>
                </c:pt>
                <c:pt idx="14">
                  <c:v>Зеленорощинская СОШ </c:v>
                </c:pt>
                <c:pt idx="15">
                  <c:v>Урмышлинская ООШ</c:v>
                </c:pt>
                <c:pt idx="16">
                  <c:v>Ст-Письмянская ООШ</c:v>
                </c:pt>
              </c:strCache>
            </c:strRef>
          </c:cat>
          <c:val>
            <c:numRef>
              <c:f>Лист1!$B$2:$B$19</c:f>
              <c:numCache>
                <c:formatCode>0%</c:formatCode>
                <c:ptCount val="1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0.82000000000000028</c:v>
                </c:pt>
                <c:pt idx="6">
                  <c:v>0.8</c:v>
                </c:pt>
                <c:pt idx="7">
                  <c:v>0.8</c:v>
                </c:pt>
                <c:pt idx="8">
                  <c:v>0.75000000000000033</c:v>
                </c:pt>
                <c:pt idx="9">
                  <c:v>0.75000000000000033</c:v>
                </c:pt>
                <c:pt idx="10">
                  <c:v>0.75000000000000033</c:v>
                </c:pt>
                <c:pt idx="11">
                  <c:v>0.75000000000000033</c:v>
                </c:pt>
                <c:pt idx="12">
                  <c:v>0.7100000000000003</c:v>
                </c:pt>
                <c:pt idx="13">
                  <c:v>0.67000000000000048</c:v>
                </c:pt>
                <c:pt idx="14">
                  <c:v>0.60000000000000031</c:v>
                </c:pt>
                <c:pt idx="15">
                  <c:v>0.56999999999999995</c:v>
                </c:pt>
                <c:pt idx="16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1B33-4A3F-AD06-48777CC66842}"/>
            </c:ext>
          </c:extLst>
        </c:ser>
        <c:axId val="80592256"/>
        <c:axId val="80594048"/>
      </c:barChart>
      <c:catAx>
        <c:axId val="8059225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80594048"/>
        <c:crosses val="autoZero"/>
        <c:auto val="1"/>
        <c:lblAlgn val="ctr"/>
        <c:lblOffset val="100"/>
      </c:catAx>
      <c:valAx>
        <c:axId val="8059404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0592256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5.2704021058704663E-2"/>
          <c:y val="2.031380868799614E-3"/>
          <c:w val="0.93533311295216726"/>
          <c:h val="0.7136397533642036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dLbl>
              <c:idx val="0"/>
              <c:layout>
                <c:manualLayout>
                  <c:x val="0"/>
                  <c:y val="0"/>
                </c:manualLayout>
              </c:layout>
              <c:dLblPos val="outEnd"/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№5</c:v>
                </c:pt>
                <c:pt idx="1">
                  <c:v>Лицей №12</c:v>
                </c:pt>
                <c:pt idx="2">
                  <c:v>СОШ №4</c:v>
                </c:pt>
                <c:pt idx="3">
                  <c:v>СОШ №8</c:v>
                </c:pt>
                <c:pt idx="4">
                  <c:v>СОШ №6</c:v>
                </c:pt>
                <c:pt idx="5">
                  <c:v>СОШ №2</c:v>
                </c:pt>
                <c:pt idx="6">
                  <c:v>СОШ №13</c:v>
                </c:pt>
                <c:pt idx="7">
                  <c:v>СОШ №10</c:v>
                </c:pt>
                <c:pt idx="8">
                  <c:v>СОШ №3</c:v>
                </c:pt>
                <c:pt idx="9">
                  <c:v>СОШ №7</c:v>
                </c:pt>
                <c:pt idx="10">
                  <c:v>ООШ №1</c:v>
                </c:pt>
                <c:pt idx="11">
                  <c:v>Гимназия №11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0.66000000000000036</c:v>
                </c:pt>
                <c:pt idx="1">
                  <c:v>0.55000000000000004</c:v>
                </c:pt>
                <c:pt idx="2">
                  <c:v>0.52</c:v>
                </c:pt>
                <c:pt idx="3">
                  <c:v>0.47000000000000008</c:v>
                </c:pt>
                <c:pt idx="4">
                  <c:v>0.44</c:v>
                </c:pt>
                <c:pt idx="5">
                  <c:v>0.42000000000000015</c:v>
                </c:pt>
                <c:pt idx="6">
                  <c:v>0.39000000000000018</c:v>
                </c:pt>
                <c:pt idx="7">
                  <c:v>0.39000000000000018</c:v>
                </c:pt>
                <c:pt idx="8">
                  <c:v>0.36000000000000015</c:v>
                </c:pt>
                <c:pt idx="9">
                  <c:v>0.30000000000000016</c:v>
                </c:pt>
                <c:pt idx="10">
                  <c:v>0.30000000000000016</c:v>
                </c:pt>
                <c:pt idx="11">
                  <c:v>0.11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D3A-45F5-B648-205929699B04}"/>
            </c:ext>
          </c:extLst>
        </c:ser>
        <c:axId val="81421056"/>
        <c:axId val="81422592"/>
      </c:barChart>
      <c:catAx>
        <c:axId val="8142105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81422592"/>
        <c:crosses val="autoZero"/>
        <c:auto val="1"/>
        <c:lblAlgn val="ctr"/>
        <c:lblOffset val="100"/>
      </c:catAx>
      <c:valAx>
        <c:axId val="8142259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142105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7.9030839895013139E-2"/>
          <c:y val="2.6067120166139938E-3"/>
          <c:w val="0.88368963541755585"/>
          <c:h val="0.65947453611815365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3A-4C42-864F-BC9011199B64}"/>
                </c:ext>
              </c:extLst>
            </c:dLbl>
            <c:dLbl>
              <c:idx val="2"/>
              <c:layout>
                <c:manualLayout>
                  <c:x val="-2.9166666666666681E-2"/>
                  <c:y val="1.0426848066455973E-2"/>
                </c:manualLayout>
              </c:layout>
              <c:dLblPos val="outEnd"/>
              <c:showVal val="1"/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83A-4C42-864F-BC9011199B64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83A-4C42-864F-BC9011199B64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83A-4C42-864F-BC9011199B64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83A-4C42-864F-BC9011199B64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3A-4C42-864F-BC9011199B64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83A-4C42-864F-BC9011199B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Лист1!$A$2:$A$18</c:f>
              <c:strCache>
                <c:ptCount val="17"/>
                <c:pt idx="0">
                  <c:v>Подлесная ООШ</c:v>
                </c:pt>
                <c:pt idx="1">
                  <c:v>Керлигачская ООШ</c:v>
                </c:pt>
                <c:pt idx="2">
                  <c:v>Н – Чершелинская ООШ</c:v>
                </c:pt>
                <c:pt idx="3">
                  <c:v>Ивановская ООШ</c:v>
                </c:pt>
                <c:pt idx="4">
                  <c:v>Куакбашская ООШ</c:v>
                </c:pt>
                <c:pt idx="5">
                  <c:v>Ст – Иштерякская ООШ</c:v>
                </c:pt>
                <c:pt idx="6">
                  <c:v>Старо - Кувакская СОШ</c:v>
                </c:pt>
                <c:pt idx="7">
                  <c:v>Сарабикуловская ООШ</c:v>
                </c:pt>
                <c:pt idx="8">
                  <c:v>Федотовская ООШ</c:v>
                </c:pt>
                <c:pt idx="9">
                  <c:v>Тимяшевская СОШ</c:v>
                </c:pt>
                <c:pt idx="10">
                  <c:v>Урдалинская ООШ </c:v>
                </c:pt>
                <c:pt idx="11">
                  <c:v>Зеленорощинская СОШ </c:v>
                </c:pt>
                <c:pt idx="12">
                  <c:v>Ст-Письмянская ООШ</c:v>
                </c:pt>
                <c:pt idx="13">
                  <c:v>Шугуровская СОШ </c:v>
                </c:pt>
                <c:pt idx="14">
                  <c:v>Сугушлинская ООШ</c:v>
                </c:pt>
                <c:pt idx="15">
                  <c:v>Н.Серёжкинская ООШ</c:v>
                </c:pt>
                <c:pt idx="16">
                  <c:v>Урмышлинская ООШ</c:v>
                </c:pt>
              </c:strCache>
            </c:strRef>
          </c:cat>
          <c:val>
            <c:numRef>
              <c:f>Лист1!$B$2:$B$18</c:f>
              <c:numCache>
                <c:formatCode>0%</c:formatCode>
                <c:ptCount val="17"/>
                <c:pt idx="0">
                  <c:v>0.5</c:v>
                </c:pt>
                <c:pt idx="1">
                  <c:v>0.4</c:v>
                </c:pt>
                <c:pt idx="2">
                  <c:v>0.4</c:v>
                </c:pt>
                <c:pt idx="3">
                  <c:v>0.38000000000000017</c:v>
                </c:pt>
                <c:pt idx="4">
                  <c:v>0.38000000000000017</c:v>
                </c:pt>
                <c:pt idx="5">
                  <c:v>0.30000000000000016</c:v>
                </c:pt>
                <c:pt idx="6">
                  <c:v>0.29000000000000015</c:v>
                </c:pt>
                <c:pt idx="7">
                  <c:v>0.25</c:v>
                </c:pt>
                <c:pt idx="8">
                  <c:v>0.25</c:v>
                </c:pt>
                <c:pt idx="9">
                  <c:v>0.22</c:v>
                </c:pt>
                <c:pt idx="10">
                  <c:v>0.2</c:v>
                </c:pt>
                <c:pt idx="11">
                  <c:v>0.2</c:v>
                </c:pt>
                <c:pt idx="12">
                  <c:v>0.2</c:v>
                </c:pt>
                <c:pt idx="13">
                  <c:v>0.16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983A-4C42-864F-BC9011199B64}"/>
            </c:ext>
          </c:extLst>
        </c:ser>
        <c:dLbls>
          <c:showVal val="1"/>
        </c:dLbls>
        <c:axId val="82458496"/>
        <c:axId val="82460032"/>
      </c:barChart>
      <c:catAx>
        <c:axId val="8245849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82460032"/>
        <c:crosses val="autoZero"/>
        <c:auto val="1"/>
        <c:lblAlgn val="ctr"/>
        <c:lblOffset val="100"/>
      </c:catAx>
      <c:valAx>
        <c:axId val="8246003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2458496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0.71094</cdr:x>
      <cdr:y>0.10513</cdr:y>
    </cdr:from>
    <cdr:to>
      <cdr:x>0.90899</cdr:x>
      <cdr:y>0.18094</cdr:y>
    </cdr:to>
    <cdr:sp macro="" textlink="">
      <cdr:nvSpPr>
        <cdr:cNvPr id="2" name="TextBox 12"/>
        <cdr:cNvSpPr txBox="1"/>
      </cdr:nvSpPr>
      <cdr:spPr>
        <a:xfrm xmlns:a="http://schemas.openxmlformats.org/drawingml/2006/main" rot="10800000" flipV="1">
          <a:off x="6500794" y="512196"/>
          <a:ext cx="181101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ЛМР –37%</a:t>
          </a:r>
          <a:endParaRPr lang="ru-RU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03.11.2020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03.11.2020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03.11.2020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03.11.2020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03.11.2020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03.11.2020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03.11.2020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03.11.2020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03.11.2020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03.11.2020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22D94FD8-3931-4E37-A4D3-6773E929C542}" type="datetimeFigureOut">
              <a:rPr lang="ru-RU" smtClean="0"/>
              <a:pPr/>
              <a:t>03.11.2020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03.11.2020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03.11.2020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00042"/>
            <a:ext cx="8429652" cy="4441126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диагностической работы </a:t>
            </a: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русскому языку учащихся 9 классов </a:t>
            </a:r>
            <a:b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2020-2021 учебного года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44168037"/>
              </p:ext>
            </p:extLst>
          </p:nvPr>
        </p:nvGraphicFramePr>
        <p:xfrm>
          <a:off x="0" y="1210468"/>
          <a:ext cx="9144000" cy="5436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7927">
                  <a:extLst>
                    <a:ext uri="{9D8B030D-6E8A-4147-A177-3AD203B41FA5}">
                      <a16:colId xmlns:a16="http://schemas.microsoft.com/office/drawing/2014/main" xmlns="" val="2944918222"/>
                    </a:ext>
                  </a:extLst>
                </a:gridCol>
                <a:gridCol w="3541263">
                  <a:extLst>
                    <a:ext uri="{9D8B030D-6E8A-4147-A177-3AD203B41FA5}">
                      <a16:colId xmlns:a16="http://schemas.microsoft.com/office/drawing/2014/main" xmlns="" val="2068101214"/>
                    </a:ext>
                  </a:extLst>
                </a:gridCol>
                <a:gridCol w="2071702">
                  <a:extLst>
                    <a:ext uri="{9D8B030D-6E8A-4147-A177-3AD203B41FA5}">
                      <a16:colId xmlns:a16="http://schemas.microsoft.com/office/drawing/2014/main" xmlns="" val="2836754288"/>
                    </a:ext>
                  </a:extLst>
                </a:gridCol>
                <a:gridCol w="2143108">
                  <a:extLst>
                    <a:ext uri="{9D8B030D-6E8A-4147-A177-3AD203B41FA5}">
                      <a16:colId xmlns:a16="http://schemas.microsoft.com/office/drawing/2014/main" xmlns="" val="2865695935"/>
                    </a:ext>
                  </a:extLst>
                </a:gridCol>
              </a:tblGrid>
              <a:tr h="4719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Критерий оценивания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%справились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%не справились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/>
                </a:tc>
                <a:extLst>
                  <a:ext uri="{0D108BD9-81ED-4DB2-BD59-A6C34878D82A}">
                    <a16:rowId xmlns:a16="http://schemas.microsoft.com/office/drawing/2014/main" xmlns="" val="3300206044"/>
                  </a:ext>
                </a:extLst>
              </a:tr>
              <a:tr h="512238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ГК1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Орфографические нормы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 anchor="ctr"/>
                </a:tc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 anchor="ctr"/>
                </a:tc>
                <a:extLst>
                  <a:ext uri="{0D108BD9-81ED-4DB2-BD59-A6C34878D82A}">
                    <a16:rowId xmlns:a16="http://schemas.microsoft.com/office/drawing/2014/main" xmlns="" val="3601157644"/>
                  </a:ext>
                </a:extLst>
              </a:tr>
              <a:tr h="5122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06130119"/>
                  </a:ext>
                </a:extLst>
              </a:tr>
              <a:tr h="512238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ГК2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Пунктуационные нормы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 anchor="ctr"/>
                </a:tc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 anchor="ctr"/>
                </a:tc>
                <a:extLst>
                  <a:ext uri="{0D108BD9-81ED-4DB2-BD59-A6C34878D82A}">
                    <a16:rowId xmlns:a16="http://schemas.microsoft.com/office/drawing/2014/main" xmlns="" val="71991378"/>
                  </a:ext>
                </a:extLst>
              </a:tr>
              <a:tr h="5122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47816660"/>
                  </a:ext>
                </a:extLst>
              </a:tr>
              <a:tr h="512238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ГК3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Грамматические нормы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33%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 anchor="ctr"/>
                </a:tc>
                <a:extLst>
                  <a:ext uri="{0D108BD9-81ED-4DB2-BD59-A6C34878D82A}">
                    <a16:rowId xmlns:a16="http://schemas.microsoft.com/office/drawing/2014/main" xmlns="" val="901915979"/>
                  </a:ext>
                </a:extLst>
              </a:tr>
              <a:tr h="5122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01008766"/>
                  </a:ext>
                </a:extLst>
              </a:tr>
              <a:tr h="170746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ГК4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Речевые нормы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34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18%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 anchor="ctr"/>
                </a:tc>
                <a:extLst>
                  <a:ext uri="{0D108BD9-81ED-4DB2-BD59-A6C34878D82A}">
                    <a16:rowId xmlns:a16="http://schemas.microsoft.com/office/drawing/2014/main" xmlns="" val="1494648922"/>
                  </a:ext>
                </a:extLst>
              </a:tr>
              <a:tr h="5122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27256777"/>
                  </a:ext>
                </a:extLst>
              </a:tr>
              <a:tr h="512238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ФК1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Фактологическая точность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24%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 anchor="ctr"/>
                </a:tc>
                <a:extLst>
                  <a:ext uri="{0D108BD9-81ED-4DB2-BD59-A6C34878D82A}">
                    <a16:rowId xmlns:a16="http://schemas.microsoft.com/office/drawing/2014/main" xmlns="" val="3851403534"/>
                  </a:ext>
                </a:extLst>
              </a:tr>
              <a:tr h="1707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30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96" marR="5159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92966098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00166" y="274638"/>
            <a:ext cx="7186634" cy="72547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 письменной речи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6814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071546"/>
          <a:ext cx="8786874" cy="5072098"/>
        </p:xfrm>
        <a:graphic>
          <a:graphicData uri="http://schemas.openxmlformats.org/drawingml/2006/table">
            <a:tbl>
              <a:tblPr/>
              <a:tblGrid>
                <a:gridCol w="1285884"/>
                <a:gridCol w="5500726"/>
                <a:gridCol w="2000264"/>
              </a:tblGrid>
              <a:tr h="8572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№ задания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Проверяемые разделы содержания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% не справились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6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Синтаксический анализ.  Грамматическая основа, обособленные члены предложения.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71%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8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Пунктуационный анализ. Знаки препинания при однородных, обособленных членах предложения. Знаки препинания в сложном предложении.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Calibri"/>
                        </a:rPr>
                        <a:t>72%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1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Орфографический анализ. 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Calibri"/>
                        </a:rPr>
                        <a:t>62%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Анализ содержания текста.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Calibri"/>
                        </a:rPr>
                        <a:t>49%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9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Анализ средств выразительности.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57%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Лексический анализ.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Calibri"/>
                        </a:rPr>
                        <a:t>45%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допущенные 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ошибки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 rot="10800000" flipV="1">
            <a:off x="142844" y="214289"/>
            <a:ext cx="8715436" cy="357190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0"/>
            <a:ext cx="8115328" cy="857232"/>
          </a:xfrm>
        </p:spPr>
        <p:txBody>
          <a:bodyPr>
            <a:normAutofit fontScale="90000"/>
          </a:bodyPr>
          <a:lstStyle/>
          <a:p>
            <a:r>
              <a:rPr lang="ru-RU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ru-RU" sz="4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642918"/>
            <a:ext cx="8929718" cy="5790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диагностического тестирования выявил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следующее: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среди типичных ошибок  при выполнении 1 задания (сжатое изложение) можно отметить недостаточное владение умением выделения главной и второстепенной информации текста. Затруднения у  учащихся при написании сжатого изложения вызваны  с недостаточным овладением приемами сжатия текста. Учащимися были допущены логические ошибки, нарушены смысловая цельность, связность и последовательность изложения.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 выполнении теста (второй части работы) наибольшее количество ошибок было допущено учащимися в задании 2, 3, 5, 7. Таким образом, основные пробелы в знаниях учащихся (при выполнении тестовых заданий) касаются разделов «Текст как речевое произведение», «Орфография» (правописание приставок и суффиксов), «Синтаксис простого и сложного предложений», «Средства художественной выразительности речи».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 выполнении третьей части работы (написании сочинения-рассуждения) большинство учащихся допустили ошибки при комментировании предложенного определения. Обучающиеся пока на недостаточном уровне умеют осуществлять речевой самоконтроль; оценивать свою речь с точки зрения ее правильности, находить недочеты, исправлять их; совершенствовать и редактировать собственный текст, допускают ошибки в выборе языковых средств.  Также допущены ошибки в абзацном членения текста.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 написании изложения и сочинения-рассуждения учащимися были допущены в основном грамматические и пунктуационные ошибки.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0400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00042"/>
            <a:ext cx="9001156" cy="57145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1.В целях  устранения пробелов в знаниях учащихся при подготовке к ОГЭ    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-рассмотреть результаты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диагностического тестирования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заседании ШМО;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-систематически проводить работу с текстами различных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стилей;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 учить понимать, анализировать, интерпретировать текст;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 формировать умение рассуждать на предложенную тему с обязательным приведением примеров-аргументов из текста, с указанием номеров предложений или цитированием;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 учить школьников правильно применять различные приемы сжатия текста;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 усилить работу по изучению синтаксиса и пунктуации;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 усилить работу по систематизации и обобщению орфографических навыков;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 систематически проводить работу с учащимися над пополнением словарного запаса школьников;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 в качестве промежуточного, итогового контроля чаще использовать разнообразные тестовые задания, аналогичные экзаменационным;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проводить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разноуровневые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консультации для учащихся по подготовке к ОГЭ.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0"/>
            <a:ext cx="8329642" cy="54868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142844" y="3941855"/>
            <a:ext cx="9001156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SymbolProp BT"/>
              </a:rPr>
              <a:t> 2.Итоги </a:t>
            </a:r>
            <a:r>
              <a:rPr lang="ru-RU" sz="1400" dirty="0">
                <a:latin typeface="Times New Roman" panose="02020603050405020304" pitchFamily="18" charset="0"/>
                <a:ea typeface="SymbolProp BT"/>
              </a:rPr>
              <a:t>работы  обсудить на методическом оперативном совещании.</a:t>
            </a:r>
            <a:endParaRPr lang="ru-RU" sz="1400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smtClean="0">
                <a:latin typeface="Times New Roman" panose="02020603050405020304" pitchFamily="18" charset="0"/>
                <a:ea typeface="SymbolProp BT"/>
              </a:rPr>
              <a:t> 3</a:t>
            </a:r>
            <a:r>
              <a:rPr lang="ru-RU" sz="1400" dirty="0">
                <a:latin typeface="Times New Roman" panose="02020603050405020304" pitchFamily="18" charset="0"/>
                <a:ea typeface="SymbolProp BT"/>
              </a:rPr>
              <a:t>. Провести родительское собрание учащихся 9 классов с целью ознакомления с результатами входных диагностических тестирований  по русскому языку</a:t>
            </a:r>
            <a:endParaRPr lang="ru-RU" sz="1400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SymbolProp BT"/>
              </a:rPr>
              <a:t> </a:t>
            </a:r>
            <a:r>
              <a:rPr lang="ru-RU" sz="1400" dirty="0" smtClean="0">
                <a:latin typeface="Times New Roman" panose="02020603050405020304" pitchFamily="18" charset="0"/>
                <a:ea typeface="SymbolProp BT"/>
              </a:rPr>
              <a:t>4 </a:t>
            </a:r>
            <a:r>
              <a:rPr lang="ru-RU" sz="1400" dirty="0">
                <a:latin typeface="Times New Roman" panose="02020603050405020304" pitchFamily="18" charset="0"/>
                <a:ea typeface="SymbolProp BT"/>
              </a:rPr>
              <a:t>Классным руководителям  </a:t>
            </a:r>
            <a:endParaRPr lang="ru-RU" sz="1400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SymbolProp BT"/>
              </a:rPr>
              <a:t> </a:t>
            </a:r>
            <a:r>
              <a:rPr lang="ru-RU" sz="1400" dirty="0" smtClean="0">
                <a:latin typeface="Times New Roman" panose="02020603050405020304" pitchFamily="18" charset="0"/>
                <a:ea typeface="SymbolProp BT"/>
              </a:rPr>
              <a:t>- </a:t>
            </a:r>
            <a:r>
              <a:rPr lang="ru-RU" sz="1400" dirty="0">
                <a:latin typeface="Times New Roman" panose="02020603050405020304" pitchFamily="18" charset="0"/>
                <a:ea typeface="SymbolProp BT"/>
              </a:rPr>
              <a:t>взять под особый контроль посещение дополнительных консультационных занятий с целью подготовки к экзаменам в новой форме всеми учащимися классов.                </a:t>
            </a:r>
            <a:endParaRPr lang="ru-RU" sz="1400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SymbolProp BT"/>
              </a:rPr>
              <a:t> - провести работу с родителями по итогам входных диагностических тестирований.</a:t>
            </a:r>
            <a:endParaRPr lang="ru-RU" sz="1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4927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643042" y="-3857676"/>
            <a:ext cx="7143800" cy="4572032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Русский язык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57158" y="714356"/>
            <a:ext cx="7858180" cy="2609856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latin typeface="Times New Roman" panose="02020603050405020304" pitchFamily="18" charset="0"/>
                <a:cs typeface="Times New Roman" pitchFamily="18" charset="0"/>
              </a:rPr>
              <a:t>Всего учащихся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748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Приняли участие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708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(94,7%)</a:t>
            </a:r>
          </a:p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- 56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( 7,9%)</a:t>
            </a:r>
          </a:p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«4»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- 206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(29,1%)</a:t>
            </a:r>
          </a:p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«3»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- 306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(43,2%)</a:t>
            </a:r>
          </a:p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140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(19,8%)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80,2%              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знаний –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37%  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Средний балл –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19,0          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оценка –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3,3       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88070310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142900"/>
            <a:ext cx="8712526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городским школам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55543200"/>
              </p:ext>
            </p:extLst>
          </p:nvPr>
        </p:nvGraphicFramePr>
        <p:xfrm>
          <a:off x="214282" y="928670"/>
          <a:ext cx="9110246" cy="5319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728" y="-142900"/>
            <a:ext cx="7504960" cy="12144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142976" y="2216142"/>
            <a:ext cx="7858180" cy="6985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72869915"/>
              </p:ext>
            </p:extLst>
          </p:nvPr>
        </p:nvGraphicFramePr>
        <p:xfrm>
          <a:off x="394364" y="928670"/>
          <a:ext cx="8749636" cy="3870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14338"/>
            <a:ext cx="8715404" cy="114300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Качество знаний по городским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56074" y="1340768"/>
            <a:ext cx="2465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ЛМР – 37%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54712936"/>
              </p:ext>
            </p:extLst>
          </p:nvPr>
        </p:nvGraphicFramePr>
        <p:xfrm>
          <a:off x="214282" y="928670"/>
          <a:ext cx="9144000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214289"/>
            <a:ext cx="8429684" cy="565979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714348" y="2143116"/>
            <a:ext cx="8429652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86347302"/>
              </p:ext>
            </p:extLst>
          </p:nvPr>
        </p:nvGraphicFramePr>
        <p:xfrm>
          <a:off x="0" y="785794"/>
          <a:ext cx="9143999" cy="57646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2785">
                  <a:extLst>
                    <a:ext uri="{9D8B030D-6E8A-4147-A177-3AD203B41FA5}">
                      <a16:colId xmlns:a16="http://schemas.microsoft.com/office/drawing/2014/main" xmlns="" val="3994008877"/>
                    </a:ext>
                  </a:extLst>
                </a:gridCol>
                <a:gridCol w="4423529">
                  <a:extLst>
                    <a:ext uri="{9D8B030D-6E8A-4147-A177-3AD203B41FA5}">
                      <a16:colId xmlns:a16="http://schemas.microsoft.com/office/drawing/2014/main" xmlns="" val="1058377990"/>
                    </a:ext>
                  </a:extLst>
                </a:gridCol>
                <a:gridCol w="2286016">
                  <a:extLst>
                    <a:ext uri="{9D8B030D-6E8A-4147-A177-3AD203B41FA5}">
                      <a16:colId xmlns:a16="http://schemas.microsoft.com/office/drawing/2014/main" xmlns="" val="2571259770"/>
                    </a:ext>
                  </a:extLst>
                </a:gridCol>
                <a:gridCol w="2071669">
                  <a:extLst>
                    <a:ext uri="{9D8B030D-6E8A-4147-A177-3AD203B41FA5}">
                      <a16:colId xmlns:a16="http://schemas.microsoft.com/office/drawing/2014/main" xmlns="" val="2789969523"/>
                    </a:ext>
                  </a:extLst>
                </a:gridCol>
              </a:tblGrid>
              <a:tr h="651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разделы содержания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справились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не справились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extLst>
                  <a:ext uri="{0D108BD9-81ED-4DB2-BD59-A6C34878D82A}">
                    <a16:rowId xmlns:a16="http://schemas.microsoft.com/office/drawing/2014/main" xmlns="" val="3163837392"/>
                  </a:ext>
                </a:extLst>
              </a:tr>
              <a:tr h="11498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Синтаксический анализ.  Грамматическая основа, обособленные члены предложения.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 anchor="ctr"/>
                </a:tc>
                <a:extLst>
                  <a:ext uri="{0D108BD9-81ED-4DB2-BD59-A6C34878D82A}">
                    <a16:rowId xmlns:a16="http://schemas.microsoft.com/office/drawing/2014/main" xmlns="" val="1551017360"/>
                  </a:ext>
                </a:extLst>
              </a:tr>
              <a:tr h="1270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Пунктуационный анализ. Знаки препинания при однородных, обособленных членах предложения. Знаки препинания в сложном предложении.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 anchor="ctr"/>
                </a:tc>
                <a:extLst>
                  <a:ext uri="{0D108BD9-81ED-4DB2-BD59-A6C34878D82A}">
                    <a16:rowId xmlns:a16="http://schemas.microsoft.com/office/drawing/2014/main" xmlns="" val="2964032415"/>
                  </a:ext>
                </a:extLst>
              </a:tr>
              <a:tr h="827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Синтаксический анализ. Типы подчинительной связи в словосочетании.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 anchor="ctr"/>
                </a:tc>
                <a:extLst>
                  <a:ext uri="{0D108BD9-81ED-4DB2-BD59-A6C34878D82A}">
                    <a16:rowId xmlns:a16="http://schemas.microsoft.com/office/drawing/2014/main" xmlns="" val="1152528059"/>
                  </a:ext>
                </a:extLst>
              </a:tr>
              <a:tr h="518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Орфографический анализ.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 anchor="ctr"/>
                </a:tc>
                <a:extLst>
                  <a:ext uri="{0D108BD9-81ED-4DB2-BD59-A6C34878D82A}">
                    <a16:rowId xmlns:a16="http://schemas.microsoft.com/office/drawing/2014/main" xmlns="" val="2132389926"/>
                  </a:ext>
                </a:extLst>
              </a:tr>
              <a:tr h="518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содержания текста.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 anchor="ctr"/>
                </a:tc>
                <a:extLst>
                  <a:ext uri="{0D108BD9-81ED-4DB2-BD59-A6C34878D82A}">
                    <a16:rowId xmlns:a16="http://schemas.microsoft.com/office/drawing/2014/main" xmlns="" val="2159133752"/>
                  </a:ext>
                </a:extLst>
              </a:tr>
              <a:tr h="518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средств выразительности.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 anchor="ctr"/>
                </a:tc>
                <a:extLst>
                  <a:ext uri="{0D108BD9-81ED-4DB2-BD59-A6C34878D82A}">
                    <a16:rowId xmlns:a16="http://schemas.microsoft.com/office/drawing/2014/main" xmlns="" val="1218180024"/>
                  </a:ext>
                </a:extLst>
              </a:tr>
              <a:tr h="308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Лексический анализ.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99" marR="68299" marT="0" marB="0" anchor="ctr"/>
                </a:tc>
                <a:extLst>
                  <a:ext uri="{0D108BD9-81ED-4DB2-BD59-A6C34878D82A}">
                    <a16:rowId xmlns:a16="http://schemas.microsoft.com/office/drawing/2014/main" xmlns="" val="2867081826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</a:t>
            </a:r>
            <a: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Тестовая часть (2-8) </a:t>
            </a:r>
            <a:endParaRPr lang="ru-RU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2090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58876293"/>
              </p:ext>
            </p:extLst>
          </p:nvPr>
        </p:nvGraphicFramePr>
        <p:xfrm>
          <a:off x="107504" y="1000108"/>
          <a:ext cx="9036496" cy="58578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3991">
                  <a:extLst>
                    <a:ext uri="{9D8B030D-6E8A-4147-A177-3AD203B41FA5}">
                      <a16:colId xmlns:a16="http://schemas.microsoft.com/office/drawing/2014/main" xmlns="" val="2378214678"/>
                    </a:ext>
                  </a:extLst>
                </a:gridCol>
                <a:gridCol w="2875421">
                  <a:extLst>
                    <a:ext uri="{9D8B030D-6E8A-4147-A177-3AD203B41FA5}">
                      <a16:colId xmlns:a16="http://schemas.microsoft.com/office/drawing/2014/main" xmlns="" val="2255627175"/>
                    </a:ext>
                  </a:extLst>
                </a:gridCol>
                <a:gridCol w="2962786">
                  <a:extLst>
                    <a:ext uri="{9D8B030D-6E8A-4147-A177-3AD203B41FA5}">
                      <a16:colId xmlns:a16="http://schemas.microsoft.com/office/drawing/2014/main" xmlns="" val="2712652964"/>
                    </a:ext>
                  </a:extLst>
                </a:gridCol>
                <a:gridCol w="2444298">
                  <a:extLst>
                    <a:ext uri="{9D8B030D-6E8A-4147-A177-3AD203B41FA5}">
                      <a16:colId xmlns:a16="http://schemas.microsoft.com/office/drawing/2014/main" xmlns="" val="3820429349"/>
                    </a:ext>
                  </a:extLst>
                </a:gridCol>
              </a:tblGrid>
              <a:tr h="12649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оценивания сжатого изложения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справились 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не справились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extLst>
                  <a:ext uri="{0D108BD9-81ED-4DB2-BD59-A6C34878D82A}">
                    <a16:rowId xmlns:a16="http://schemas.microsoft.com/office/drawing/2014/main" xmlns="" val="471658487"/>
                  </a:ext>
                </a:extLst>
              </a:tr>
              <a:tr h="66048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ИК1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изложения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extLst>
                  <a:ext uri="{0D108BD9-81ED-4DB2-BD59-A6C34878D82A}">
                    <a16:rowId xmlns:a16="http://schemas.microsoft.com/office/drawing/2014/main" xmlns="" val="4183093964"/>
                  </a:ext>
                </a:extLst>
              </a:tr>
              <a:tr h="6604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66123434"/>
                  </a:ext>
                </a:extLst>
              </a:tr>
              <a:tr h="660480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ИК2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Сжатие исходного текста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extLst>
                  <a:ext uri="{0D108BD9-81ED-4DB2-BD59-A6C34878D82A}">
                    <a16:rowId xmlns:a16="http://schemas.microsoft.com/office/drawing/2014/main" xmlns="" val="1369701709"/>
                  </a:ext>
                </a:extLst>
              </a:tr>
              <a:tr h="6604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53932319"/>
                  </a:ext>
                </a:extLst>
              </a:tr>
              <a:tr h="4403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00112639"/>
                  </a:ext>
                </a:extLst>
              </a:tr>
              <a:tr h="66048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ИК3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Смысловая цельность, речевая связность и последовательность изложения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36%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extLst>
                  <a:ext uri="{0D108BD9-81ED-4DB2-BD59-A6C34878D82A}">
                    <a16:rowId xmlns:a16="http://schemas.microsoft.com/office/drawing/2014/main" xmlns="" val="778360013"/>
                  </a:ext>
                </a:extLst>
              </a:tr>
              <a:tr h="8502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92" marR="6529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11454456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Изложение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2388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44761813"/>
              </p:ext>
            </p:extLst>
          </p:nvPr>
        </p:nvGraphicFramePr>
        <p:xfrm>
          <a:off x="-32" y="928670"/>
          <a:ext cx="9072626" cy="5929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9145">
                  <a:extLst>
                    <a:ext uri="{9D8B030D-6E8A-4147-A177-3AD203B41FA5}">
                      <a16:colId xmlns:a16="http://schemas.microsoft.com/office/drawing/2014/main" xmlns="" val="246305378"/>
                    </a:ext>
                  </a:extLst>
                </a:gridCol>
                <a:gridCol w="2833478">
                  <a:extLst>
                    <a:ext uri="{9D8B030D-6E8A-4147-A177-3AD203B41FA5}">
                      <a16:colId xmlns:a16="http://schemas.microsoft.com/office/drawing/2014/main" xmlns="" val="74134931"/>
                    </a:ext>
                  </a:extLst>
                </a:gridCol>
                <a:gridCol w="2220834">
                  <a:extLst>
                    <a:ext uri="{9D8B030D-6E8A-4147-A177-3AD203B41FA5}">
                      <a16:colId xmlns:a16="http://schemas.microsoft.com/office/drawing/2014/main" xmlns="" val="1585803577"/>
                    </a:ext>
                  </a:extLst>
                </a:gridCol>
                <a:gridCol w="2379169">
                  <a:extLst>
                    <a:ext uri="{9D8B030D-6E8A-4147-A177-3AD203B41FA5}">
                      <a16:colId xmlns:a16="http://schemas.microsoft.com/office/drawing/2014/main" xmlns="" val="3845310337"/>
                    </a:ext>
                  </a:extLst>
                </a:gridCol>
              </a:tblGrid>
              <a:tr h="7797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Критерий оценивания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справились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%не справились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extLst>
                  <a:ext uri="{0D108BD9-81ED-4DB2-BD59-A6C34878D82A}">
                    <a16:rowId xmlns:a16="http://schemas.microsoft.com/office/drawing/2014/main" xmlns="" val="3089428889"/>
                  </a:ext>
                </a:extLst>
              </a:tr>
              <a:tr h="547626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СК1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обоснованногоответа на поставленный вопрос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extLst>
                  <a:ext uri="{0D108BD9-81ED-4DB2-BD59-A6C34878D82A}">
                    <a16:rowId xmlns:a16="http://schemas.microsoft.com/office/drawing/2014/main" xmlns="" val="1402773159"/>
                  </a:ext>
                </a:extLst>
              </a:tr>
              <a:tr h="547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83871005"/>
                  </a:ext>
                </a:extLst>
              </a:tr>
              <a:tr h="547626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СК2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примеров-аргументов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extLst>
                  <a:ext uri="{0D108BD9-81ED-4DB2-BD59-A6C34878D82A}">
                    <a16:rowId xmlns:a16="http://schemas.microsoft.com/office/drawing/2014/main" xmlns="" val="4234868181"/>
                  </a:ext>
                </a:extLst>
              </a:tr>
              <a:tr h="547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52847758"/>
                  </a:ext>
                </a:extLst>
              </a:tr>
              <a:tr h="547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1274099"/>
                  </a:ext>
                </a:extLst>
              </a:tr>
              <a:tr h="547626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СК3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Смысловая цельность, речевая связность и последовательность сочинения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extLst>
                  <a:ext uri="{0D108BD9-81ED-4DB2-BD59-A6C34878D82A}">
                    <a16:rowId xmlns:a16="http://schemas.microsoft.com/office/drawing/2014/main" xmlns="" val="3040241798"/>
                  </a:ext>
                </a:extLst>
              </a:tr>
              <a:tr h="7685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6168579"/>
                  </a:ext>
                </a:extLst>
              </a:tr>
              <a:tr h="547626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СК4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Композиционная стройность работы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41%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extLst>
                  <a:ext uri="{0D108BD9-81ED-4DB2-BD59-A6C34878D82A}">
                    <a16:rowId xmlns:a16="http://schemas.microsoft.com/office/drawing/2014/main" xmlns="" val="1366886438"/>
                  </a:ext>
                </a:extLst>
              </a:tr>
              <a:tr h="547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43%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54" marR="4985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89980211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43042" y="142852"/>
            <a:ext cx="7043758" cy="64294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 - рассуждение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22645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5846</TotalTime>
  <Words>736</Words>
  <Application>Microsoft Office PowerPoint</Application>
  <PresentationFormat>Экран (4:3)</PresentationFormat>
  <Paragraphs>209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Открытая</vt:lpstr>
      <vt:lpstr>                                Результаты диагностической работы по русскому языку учащихся 9 классов  2020-2021 учебного года   </vt:lpstr>
      <vt:lpstr>          Русский язык </vt:lpstr>
      <vt:lpstr>     Успеваемость по городским школам</vt:lpstr>
      <vt:lpstr>Успеваемость по сельским школам</vt:lpstr>
      <vt:lpstr>  Качество знаний по городским школам</vt:lpstr>
      <vt:lpstr>Качество знаний по сельским школам</vt:lpstr>
      <vt:lpstr>            Тестовая часть (2-8) </vt:lpstr>
      <vt:lpstr>                       Изложение </vt:lpstr>
      <vt:lpstr>Сочинение - рассуждение</vt:lpstr>
      <vt:lpstr>Грамотность письменной речи</vt:lpstr>
      <vt:lpstr>Основные допущенные ошибки  </vt:lpstr>
      <vt:lpstr> Выводы </vt:lpstr>
      <vt:lpstr>Рекомендации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Admin</cp:lastModifiedBy>
  <cp:revision>849</cp:revision>
  <dcterms:created xsi:type="dcterms:W3CDTF">2012-12-17T07:09:56Z</dcterms:created>
  <dcterms:modified xsi:type="dcterms:W3CDTF">2020-11-03T07:12:24Z</dcterms:modified>
</cp:coreProperties>
</file>